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6" r:id="rId10"/>
    <p:sldId id="267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2"/>
    <p:restoredTop sz="96197"/>
  </p:normalViewPr>
  <p:slideViewPr>
    <p:cSldViewPr snapToGrid="0" snapToObjects="1">
      <p:cViewPr>
        <p:scale>
          <a:sx n="184" d="100"/>
          <a:sy n="184" d="100"/>
        </p:scale>
        <p:origin x="856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FBE04-EE6A-C445-8BFE-3B6692A9D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53E524-61A2-CF44-A1D3-EB881C15B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BD5AE5-9DF3-414C-BDEB-0EE934F1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F4DAE-1DD3-A642-9BC7-4F0CA913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78CAE-8801-7741-ADEF-C34095EF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497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C8FB1-4AB5-AA47-8023-66736814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448AC0-CEA5-8F4E-BF33-8C8D5C031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F8927-EE7A-4141-AB5F-52BCB43F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DE753-7986-C843-A564-D176996F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F87BB-9ECA-F249-943E-C02B03DD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292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279722-129C-364F-9E92-AB8928AD5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10C8C4-3B3F-6646-B28A-2FC346F1C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A7495-B220-4649-862F-35CF061F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DCB70E-B951-6D47-BB94-608BE0CD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8CC0F-3482-AE44-8C79-6AB226B5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833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8FBB66E-4A75-DD4F-974A-5BBD7EF66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964"/>
          <a:stretch/>
        </p:blipFill>
        <p:spPr>
          <a:xfrm>
            <a:off x="-41564" y="-46398"/>
            <a:ext cx="12261273" cy="178233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AD39D-C915-E640-8B8C-3685084BA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D6D42-4E8D-3D4D-9853-93FDA91C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CF57F-CA4C-C04C-AE6A-A0D142AC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17DC3-9865-A942-A86B-ACF4666C4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1788935-1EB6-E749-A79B-B6560C5AD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49D3ACC-A0E1-564B-8D66-F548443C568E}"/>
              </a:ext>
            </a:extLst>
          </p:cNvPr>
          <p:cNvCxnSpPr>
            <a:cxnSpLocks/>
          </p:cNvCxnSpPr>
          <p:nvPr userDrawn="1"/>
        </p:nvCxnSpPr>
        <p:spPr>
          <a:xfrm>
            <a:off x="925010" y="1018572"/>
            <a:ext cx="79643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4E6EAA-41F3-0045-9950-02523F0C7890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solidFill>
                  <a:schemeClr val="tx1"/>
                </a:solidFill>
                <a:latin typeface="+mn-ea"/>
              </a:rPr>
              <a:t>2021-2 HCI </a:t>
            </a:r>
            <a:r>
              <a:rPr kumimoji="1" lang="ko-KR" altLang="en-US" sz="1600" dirty="0">
                <a:solidFill>
                  <a:schemeClr val="tx1"/>
                </a:solidFill>
                <a:latin typeface="+mn-ea"/>
              </a:rPr>
              <a:t>과제 </a:t>
            </a:r>
            <a:r>
              <a:rPr kumimoji="1" lang="en-US" altLang="ko-KR" sz="1600" dirty="0">
                <a:solidFill>
                  <a:schemeClr val="tx1"/>
                </a:solidFill>
                <a:latin typeface="+mn-ea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0292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C348F-3E3D-2544-9B33-546EDDF6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A0337-B33D-E942-98A2-7226554E1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E1A13-2873-7D40-BB07-60F0032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DB212F-E46E-0944-9309-DA926ACA8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C8B14-2148-FA4A-A814-E9EBF74D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269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7CAAF-6763-6B4E-BF5F-43049DAD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83CF1-BCF6-5443-91D4-09026AEE7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41019-E0B0-B648-B72E-8AFB6CE3E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28F6B3-EFC8-4F44-8A81-EC7285A4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A7CD84-2754-FE4C-AAB9-709ED99B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71ABB-FBDD-034D-90C6-CB03BB59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37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C87AC-1CDB-8C41-BE7C-5CA4A529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937C00-E404-BA47-99DD-F06A6F1D7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679C9C-B606-8A43-8B46-C3745BBFE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17AFA2-9EDA-8240-9A7E-9312AF367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7C5B99-E18D-A14E-B7B1-452F3D735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501B08-88DC-6140-97D3-5A6F644E2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756D16-A7A5-9040-B357-46E029C5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75697A-C462-4C48-BB5C-1AB4AADE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311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408A7-1B0A-2D4D-A2ED-127E691E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41AE45-557B-5F4F-8C4A-EA0CEDE0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15C321-4C1A-2943-8484-51292D58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728AA4-6EE9-DC43-8F41-1D35DBA3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358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84F6A2-63B2-3E43-8164-F050CDB4D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86D5A-11F1-4747-B460-AF3271FE2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E15272-24C3-F941-A9FC-39F6AD8E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84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EF812-DC28-154D-B000-6F4CB592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46332-8E51-0D4B-90C7-5B44FA37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10EC4-5437-DF4E-8EFA-0021496A3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DC6175-76A5-9A48-8D8B-8C98F4C8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89F58D-3423-DB43-9CBB-29B7CA7D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706A1C-625E-224B-8ABD-7939E4CC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206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C97AE-72F7-7541-A8DC-1184C972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B37599-76C9-6248-BC04-AF20A2192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AD2F67-49BF-5F41-AB27-807C00C99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5C3E68-3A35-3349-8C3F-11C19AE8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A020C-4528-7E49-8799-DAEE5B1A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C697DF-8B86-6240-B025-1FFA163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79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84B7B3-C0FC-9943-BED2-EB4ADDEFA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825DE-1536-9C4A-AA80-F29A4D35C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18090-1271-1243-B21A-46D8929A7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BC290-CB7E-1E42-8AC5-33894CFA7A08}" type="datetimeFigureOut">
              <a:rPr kumimoji="1" lang="ko-Kore-KR" altLang="en-US" smtClean="0"/>
              <a:t>2021. 11. 22.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3C37E-8ACD-D642-83D4-36AE88D7F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829E2-5F34-BE4C-9731-87E1289AE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19C6-FE01-B246-A523-69EE39873FE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514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그림 21" descr="하늘, 실외, 옥외설치물, 밤하늘이(가) 표시된 사진&#10;&#10;자동 생성된 설명">
            <a:extLst>
              <a:ext uri="{FF2B5EF4-FFF2-40B4-BE49-F238E27FC236}">
                <a16:creationId xmlns:a16="http://schemas.microsoft.com/office/drawing/2014/main" id="{3B925ACA-2EE7-394E-8441-AEBA5F9A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A09477-0607-4A4D-AFAE-144378B4FAB5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2DD1C7-7B66-A74B-88A9-4A6081419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752" y="1609361"/>
            <a:ext cx="10826496" cy="2012875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sz="6600" b="1" dirty="0">
                <a:solidFill>
                  <a:srgbClr val="FFFFFF"/>
                </a:solidFill>
                <a:latin typeface="+mj-ea"/>
              </a:rPr>
              <a:t>Sky Guide</a:t>
            </a:r>
            <a:endParaRPr kumimoji="1" lang="ko-Kore-KR" altLang="en-US" dirty="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02D2CD-EBAA-D84C-9CF3-5DC72323B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752" y="5105889"/>
            <a:ext cx="10826496" cy="1098395"/>
          </a:xfrm>
        </p:spPr>
        <p:txBody>
          <a:bodyPr anchor="ctr">
            <a:normAutofit/>
          </a:bodyPr>
          <a:lstStyle/>
          <a:p>
            <a:pPr algn="r">
              <a:spcBef>
                <a:spcPts val="600"/>
              </a:spcBef>
            </a:pPr>
            <a:r>
              <a:rPr kumimoji="1" lang="ko-Kore-KR" altLang="en-US" sz="14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kumimoji="1" lang="ko-KR" altLang="en-US" sz="1400" dirty="0">
                <a:solidFill>
                  <a:srgbClr val="FFFFFF"/>
                </a:solidFill>
                <a:latin typeface="+mn-ea"/>
              </a:rPr>
              <a:t> 인터페이스</a:t>
            </a:r>
            <a:endParaRPr kumimoji="1" lang="en-US" altLang="ko-KR" sz="1400" dirty="0">
              <a:solidFill>
                <a:srgbClr val="FFFFFF"/>
              </a:solidFill>
              <a:latin typeface="+mn-ea"/>
            </a:endParaRPr>
          </a:p>
          <a:p>
            <a:pPr algn="r">
              <a:spcBef>
                <a:spcPts val="600"/>
              </a:spcBef>
            </a:pPr>
            <a:r>
              <a:rPr kumimoji="1" lang="en-US" altLang="ko-KR" sz="1400" dirty="0">
                <a:solidFill>
                  <a:srgbClr val="FFFFFF"/>
                </a:solidFill>
                <a:latin typeface="+mn-ea"/>
              </a:rPr>
              <a:t>201710912</a:t>
            </a:r>
          </a:p>
          <a:p>
            <a:pPr algn="r">
              <a:spcBef>
                <a:spcPts val="600"/>
              </a:spcBef>
            </a:pPr>
            <a:r>
              <a:rPr kumimoji="1" lang="ko-KR" altLang="en-US" sz="1400" dirty="0">
                <a:solidFill>
                  <a:srgbClr val="FFFFFF"/>
                </a:solidFill>
                <a:latin typeface="+mn-ea"/>
              </a:rPr>
              <a:t>김지섭</a:t>
            </a:r>
            <a:endParaRPr kumimoji="1" lang="ko-Kore-KR" altLang="en-US" sz="1400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2D28EAC-BDC0-3B42-8D6B-ED268A4EF608}"/>
              </a:ext>
            </a:extLst>
          </p:cNvPr>
          <p:cNvCxnSpPr/>
          <p:nvPr/>
        </p:nvCxnSpPr>
        <p:spPr>
          <a:xfrm>
            <a:off x="6978316" y="3697705"/>
            <a:ext cx="46111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B289BD-C1AA-7D41-8D02-D14490A40777}"/>
              </a:ext>
            </a:extLst>
          </p:cNvPr>
          <p:cNvSpPr txBox="1"/>
          <p:nvPr/>
        </p:nvSpPr>
        <p:spPr>
          <a:xfrm>
            <a:off x="9609221" y="3726300"/>
            <a:ext cx="19000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R" sz="2400" dirty="0">
                <a:solidFill>
                  <a:srgbClr val="FFFFFF"/>
                </a:solidFill>
                <a:latin typeface="+mj-ea"/>
              </a:rPr>
              <a:t>AR </a:t>
            </a:r>
            <a:r>
              <a:rPr kumimoji="1" lang="ko-KR" altLang="en-US" sz="1800" dirty="0">
                <a:solidFill>
                  <a:srgbClr val="FFFFFF"/>
                </a:solidFill>
                <a:latin typeface="+mj-ea"/>
              </a:rPr>
              <a:t>천체 관측</a:t>
            </a:r>
            <a:endParaRPr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904372-182F-9C4A-A778-1D3D85733F0C}"/>
              </a:ext>
            </a:extLst>
          </p:cNvPr>
          <p:cNvSpPr/>
          <p:nvPr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7349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>
                <a:latin typeface="+mn-lt"/>
              </a:rPr>
              <a:t>개선 기회</a:t>
            </a:r>
            <a:endParaRPr kumimoji="1" lang="en-US" altLang="ko-KR" sz="32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Glass,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Lens </a:t>
            </a:r>
            <a:r>
              <a:rPr kumimoji="1" lang="ko-KR" altLang="en-US" b="1" dirty="0">
                <a:latin typeface="+mn-ea"/>
              </a:rPr>
              <a:t>형태의 </a:t>
            </a:r>
            <a:r>
              <a:rPr kumimoji="1" lang="en-US" altLang="ko-KR" b="1" dirty="0">
                <a:latin typeface="+mn-ea"/>
              </a:rPr>
              <a:t>wearable</a:t>
            </a:r>
            <a:r>
              <a:rPr kumimoji="1" lang="ko-KR" altLang="en-US" b="1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device</a:t>
            </a:r>
            <a:r>
              <a:rPr kumimoji="1" lang="ko-KR" altLang="en-US" b="1" dirty="0" err="1">
                <a:latin typeface="+mn-ea"/>
              </a:rPr>
              <a:t>를</a:t>
            </a:r>
            <a:r>
              <a:rPr kumimoji="1" lang="ko-KR" altLang="en-US" b="1" dirty="0">
                <a:latin typeface="+mn-ea"/>
              </a:rPr>
              <a:t> 활용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1501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597"/>
          </a:xfrm>
        </p:spPr>
        <p:txBody>
          <a:bodyPr>
            <a:normAutofit fontScale="90000"/>
          </a:bodyPr>
          <a:lstStyle/>
          <a:p>
            <a:r>
              <a:rPr kumimoji="1" lang="en-US" altLang="ko-KR" b="1" dirty="0">
                <a:latin typeface="+mn-lt"/>
              </a:rPr>
              <a:t>Contents</a:t>
            </a:r>
            <a:endParaRPr kumimoji="1" lang="ko-Kore-KR" altLang="en-US" b="1" dirty="0">
              <a:latin typeface="+mn-lt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14B48B5-50C0-EF4B-B7C5-448B28991F12}"/>
              </a:ext>
            </a:extLst>
          </p:cNvPr>
          <p:cNvSpPr txBox="1">
            <a:spLocks/>
          </p:cNvSpPr>
          <p:nvPr/>
        </p:nvSpPr>
        <p:spPr>
          <a:xfrm>
            <a:off x="1424354" y="1403155"/>
            <a:ext cx="7532077" cy="4936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400" b="1" dirty="0">
                <a:latin typeface="+mj-ea"/>
              </a:rPr>
              <a:t>Sky Guide</a:t>
            </a:r>
            <a:r>
              <a:rPr kumimoji="1" lang="ko-KR" altLang="en-US" sz="2400" b="1" dirty="0">
                <a:latin typeface="+mj-ea"/>
              </a:rPr>
              <a:t>제품 소개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a1.</a:t>
            </a:r>
            <a:r>
              <a:rPr kumimoji="1" lang="ko-KR" altLang="en-US" sz="1400" b="1" dirty="0">
                <a:latin typeface="+mn-ea"/>
              </a:rPr>
              <a:t> 입력된 데이터 형식 전환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피벗 테이블</a:t>
            </a:r>
            <a:r>
              <a:rPr kumimoji="1" lang="en-US" altLang="ko-KR" sz="1400" b="1" dirty="0">
                <a:latin typeface="+mn-ea"/>
              </a:rPr>
              <a:t>)</a:t>
            </a:r>
            <a:r>
              <a:rPr kumimoji="1" lang="ko-KR" altLang="en-US" sz="1400" b="1" dirty="0">
                <a:latin typeface="+mn-ea"/>
              </a:rPr>
              <a:t>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무료 기능 소개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ko-KR" altLang="en-US" sz="1400" b="1" dirty="0">
                <a:latin typeface="+mn-ea"/>
              </a:rPr>
              <a:t>유료 기능 소개</a:t>
            </a:r>
            <a:endParaRPr kumimoji="1" lang="en-US" altLang="ko-KR" sz="2400" b="1" dirty="0">
              <a:latin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400" b="1" dirty="0">
                <a:latin typeface="+mj-ea"/>
              </a:rPr>
              <a:t>Sky Guide</a:t>
            </a:r>
            <a:r>
              <a:rPr kumimoji="1" lang="ko-KR" altLang="en-US" sz="2400" b="1" dirty="0">
                <a:latin typeface="+mj-ea"/>
              </a:rPr>
              <a:t>의 강점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a1.</a:t>
            </a:r>
            <a:r>
              <a:rPr kumimoji="1" lang="ko-KR" altLang="en-US" sz="1400" b="1" dirty="0">
                <a:latin typeface="+mn-ea"/>
              </a:rPr>
              <a:t> 입력된 데이터 형식 전환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피벗 테이블</a:t>
            </a:r>
            <a:r>
              <a:rPr kumimoji="1" lang="en-US" altLang="ko-KR" sz="1400" b="1" dirty="0">
                <a:latin typeface="+mn-ea"/>
              </a:rPr>
              <a:t>)</a:t>
            </a:r>
            <a:r>
              <a:rPr kumimoji="1" lang="ko-KR" altLang="en-US" sz="1400" b="1" dirty="0">
                <a:latin typeface="+mn-ea"/>
              </a:rPr>
              <a:t>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b1.</a:t>
            </a:r>
            <a:r>
              <a:rPr kumimoji="1" lang="ko-KR" altLang="en-US" sz="1400" b="1" dirty="0">
                <a:latin typeface="+mn-ea"/>
              </a:rPr>
              <a:t> </a:t>
            </a:r>
            <a:r>
              <a:rPr kumimoji="1" lang="ko-KR" altLang="en-US" sz="1400" b="1" dirty="0" err="1">
                <a:latin typeface="+mn-ea"/>
              </a:rPr>
              <a:t>슬라이서</a:t>
            </a:r>
            <a:r>
              <a:rPr kumimoji="1" lang="ko-KR" altLang="en-US" sz="1400" b="1" dirty="0">
                <a:latin typeface="+mn-ea"/>
              </a:rPr>
              <a:t> 삽입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피벗 테이블</a:t>
            </a:r>
            <a:r>
              <a:rPr kumimoji="1" lang="en-US" altLang="ko-KR" sz="1400" b="1" dirty="0">
                <a:latin typeface="+mn-ea"/>
              </a:rPr>
              <a:t>)</a:t>
            </a:r>
          </a:p>
          <a:p>
            <a:pPr lvl="1"/>
            <a:r>
              <a:rPr kumimoji="1" lang="en-US" altLang="ko-KR" sz="1400" b="1" dirty="0">
                <a:latin typeface="+mn-ea"/>
              </a:rPr>
              <a:t>a2</a:t>
            </a:r>
            <a:r>
              <a:rPr kumimoji="1" lang="en-US" altLang="ko-Kore-KR" sz="1400" b="1" dirty="0">
                <a:latin typeface="+mn-ea"/>
              </a:rPr>
              <a:t>. </a:t>
            </a:r>
            <a:r>
              <a:rPr kumimoji="1" lang="ko-KR" altLang="en-US" sz="1400" b="1" dirty="0">
                <a:latin typeface="+mn-ea"/>
              </a:rPr>
              <a:t>입력된 데이터 형식 전환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표</a:t>
            </a:r>
            <a:r>
              <a:rPr kumimoji="1" lang="en-US" altLang="ko-KR" sz="1400" b="1" dirty="0">
                <a:latin typeface="+mn-ea"/>
              </a:rPr>
              <a:t>)</a:t>
            </a:r>
            <a:r>
              <a:rPr kumimoji="1" lang="ko-KR" altLang="en-US" sz="1400" b="1" dirty="0">
                <a:latin typeface="+mn-ea"/>
              </a:rPr>
              <a:t>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en-US" altLang="ko-Kore-KR" sz="1400" b="1" dirty="0">
                <a:latin typeface="+mn-ea"/>
              </a:rPr>
              <a:t>b2. </a:t>
            </a:r>
            <a:r>
              <a:rPr kumimoji="1" lang="ko-KR" altLang="en-US" sz="1400" b="1" dirty="0" err="1">
                <a:latin typeface="+mn-ea"/>
              </a:rPr>
              <a:t>슬라이서</a:t>
            </a:r>
            <a:r>
              <a:rPr kumimoji="1" lang="ko-KR" altLang="en-US" sz="1400" b="1" dirty="0">
                <a:latin typeface="+mn-ea"/>
              </a:rPr>
              <a:t> 삽입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표</a:t>
            </a:r>
            <a:r>
              <a:rPr kumimoji="1" lang="en-US" altLang="ko-KR" sz="1400" b="1" dirty="0">
                <a:latin typeface="+mn-ea"/>
              </a:rPr>
              <a:t>)</a:t>
            </a:r>
          </a:p>
          <a:p>
            <a:pPr lvl="1"/>
            <a:r>
              <a:rPr kumimoji="1" lang="en-US" altLang="ko-KR" sz="1400" b="1" dirty="0">
                <a:latin typeface="+mn-ea"/>
              </a:rPr>
              <a:t>c</a:t>
            </a:r>
            <a:r>
              <a:rPr kumimoji="1" lang="en-US" altLang="ko-Kore-KR" sz="1400" b="1" dirty="0">
                <a:latin typeface="+mn-ea"/>
              </a:rPr>
              <a:t>. </a:t>
            </a:r>
            <a:r>
              <a:rPr kumimoji="1" lang="ko-KR" altLang="en-US" sz="1400" b="1" dirty="0">
                <a:latin typeface="+mn-ea"/>
              </a:rPr>
              <a:t>필요 항목 선택</a:t>
            </a:r>
            <a:endParaRPr kumimoji="1" lang="en-US" altLang="ko-KR" sz="2400" b="1" dirty="0">
              <a:latin typeface="+mj-ea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b="1" dirty="0">
                <a:latin typeface="+mj-ea"/>
              </a:rPr>
              <a:t>개선 기회</a:t>
            </a:r>
            <a:endParaRPr kumimoji="1" lang="en-US" altLang="ko-KR" sz="2400" b="1" dirty="0">
              <a:latin typeface="+mj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a1.</a:t>
            </a:r>
            <a:r>
              <a:rPr kumimoji="1" lang="ko-KR" altLang="en-US" sz="1400" b="1" dirty="0">
                <a:latin typeface="+mn-ea"/>
              </a:rPr>
              <a:t> 입력된 데이터 형식 전환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피벗 테이블</a:t>
            </a:r>
            <a:r>
              <a:rPr kumimoji="1" lang="en-US" altLang="ko-KR" sz="1400" b="1" dirty="0">
                <a:latin typeface="+mn-ea"/>
              </a:rPr>
              <a:t>)</a:t>
            </a:r>
            <a:r>
              <a:rPr kumimoji="1" lang="ko-KR" altLang="en-US" sz="1400" b="1" dirty="0">
                <a:latin typeface="+mn-ea"/>
              </a:rPr>
              <a:t> </a:t>
            </a:r>
            <a:endParaRPr kumimoji="1" lang="en-US" altLang="ko-KR" sz="1400" b="1" dirty="0">
              <a:latin typeface="+mn-ea"/>
            </a:endParaRPr>
          </a:p>
          <a:p>
            <a:pPr lvl="1"/>
            <a:r>
              <a:rPr kumimoji="1" lang="en-US" altLang="ko-KR" sz="1400" b="1" dirty="0">
                <a:latin typeface="+mn-ea"/>
              </a:rPr>
              <a:t>b1.</a:t>
            </a:r>
            <a:r>
              <a:rPr kumimoji="1" lang="ko-KR" altLang="en-US" sz="1400" b="1" dirty="0">
                <a:latin typeface="+mn-ea"/>
              </a:rPr>
              <a:t> </a:t>
            </a:r>
            <a:r>
              <a:rPr kumimoji="1" lang="ko-KR" altLang="en-US" sz="1400" b="1" dirty="0" err="1">
                <a:latin typeface="+mn-ea"/>
              </a:rPr>
              <a:t>슬라이서</a:t>
            </a:r>
            <a:r>
              <a:rPr kumimoji="1" lang="ko-KR" altLang="en-US" sz="1400" b="1" dirty="0">
                <a:latin typeface="+mn-ea"/>
              </a:rPr>
              <a:t> 삽입</a:t>
            </a:r>
            <a:r>
              <a:rPr kumimoji="1" lang="en-US" altLang="ko-KR" sz="1400" b="1" dirty="0">
                <a:latin typeface="+mn-ea"/>
              </a:rPr>
              <a:t>(</a:t>
            </a:r>
            <a:r>
              <a:rPr kumimoji="1" lang="ko-KR" altLang="en-US" sz="1400" b="1" dirty="0">
                <a:latin typeface="+mn-ea"/>
              </a:rPr>
              <a:t>피벗 테이블</a:t>
            </a:r>
            <a:r>
              <a:rPr kumimoji="1" lang="en-US" altLang="ko-KR" sz="1400" b="1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86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FB860-6BE9-EF40-B756-CD461212E722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Sky Guide</a:t>
            </a:r>
            <a:r>
              <a:rPr kumimoji="1" lang="ko-KR" altLang="en-US" b="1" dirty="0">
                <a:latin typeface="+mn-ea"/>
              </a:rPr>
              <a:t> 간단 소개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7F8954-0260-2B42-B792-4384FCA55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41"/>
          <a:stretch/>
        </p:blipFill>
        <p:spPr>
          <a:xfrm>
            <a:off x="1357169" y="1898073"/>
            <a:ext cx="1234147" cy="1184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9A932D-7F72-2C4C-BD93-C20A1CC28E43}"/>
              </a:ext>
            </a:extLst>
          </p:cNvPr>
          <p:cNvSpPr txBox="1"/>
          <p:nvPr/>
        </p:nvSpPr>
        <p:spPr>
          <a:xfrm>
            <a:off x="2826994" y="2298183"/>
            <a:ext cx="7612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스마트기기에 탑재된 </a:t>
            </a:r>
            <a:r>
              <a:rPr kumimoji="1" lang="en-US" altLang="ko-KR" dirty="0"/>
              <a:t>GPS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자이로</a:t>
            </a:r>
            <a:r>
              <a:rPr kumimoji="1" lang="ko-KR" altLang="en-US" dirty="0"/>
              <a:t> 센서를 활용하여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현재 위치에서 볼 수 있는 천체들을 </a:t>
            </a:r>
            <a:r>
              <a:rPr kumimoji="1" lang="en-US" altLang="ko-KR" dirty="0"/>
              <a:t>AR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기반으로 보여 주는 어플리케이션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D52CFB-9051-AA44-B4AD-D86AA856CC8A}"/>
              </a:ext>
            </a:extLst>
          </p:cNvPr>
          <p:cNvSpPr txBox="1"/>
          <p:nvPr/>
        </p:nvSpPr>
        <p:spPr>
          <a:xfrm>
            <a:off x="2826994" y="1898073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Sky Guide</a:t>
            </a:r>
            <a:endParaRPr kumimoji="1" lang="ko-Kore-KR" altLang="en-US" sz="20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DB69D5-D591-EE47-8F44-44492B7E29DD}"/>
              </a:ext>
            </a:extLst>
          </p:cNvPr>
          <p:cNvGrpSpPr/>
          <p:nvPr/>
        </p:nvGrpSpPr>
        <p:grpSpPr>
          <a:xfrm>
            <a:off x="2335135" y="3658553"/>
            <a:ext cx="7521730" cy="2458936"/>
            <a:chOff x="1974242" y="3344488"/>
            <a:chExt cx="7521730" cy="245893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F30FAF2-906F-1B47-9D0D-4C536DB7751F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1675" t="9292" r="11183" b="8687"/>
            <a:stretch/>
          </p:blipFill>
          <p:spPr>
            <a:xfrm>
              <a:off x="1974242" y="3344488"/>
              <a:ext cx="3312000" cy="2458936"/>
            </a:xfrm>
            <a:prstGeom prst="rect">
              <a:avLst/>
            </a:prstGeom>
            <a:effectLst>
              <a:reflection stA="33000" endPos="19000" dir="5400000" sy="-100000" algn="bl" rotWithShape="0"/>
            </a:effectLst>
            <a:scene3d>
              <a:camera prst="isometricRightUp">
                <a:rot lat="1800000" lon="21000000" rev="0"/>
              </a:camera>
              <a:lightRig rig="threePt" dir="t"/>
            </a:scene3d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90452B8-4A2F-AF4C-8341-208553F8ABF0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10832" t="9798" r="10832" b="6566"/>
            <a:stretch/>
          </p:blipFill>
          <p:spPr>
            <a:xfrm>
              <a:off x="6183972" y="3344488"/>
              <a:ext cx="3312000" cy="2458936"/>
            </a:xfrm>
            <a:prstGeom prst="rect">
              <a:avLst/>
            </a:prstGeom>
            <a:effectLst>
              <a:reflection stA="33000" endPos="19000" dir="5400000" sy="-100000" algn="bl" rotWithShape="0"/>
            </a:effectLst>
            <a:scene3d>
              <a:camera prst="isometricLeftDown">
                <a:rot lat="1800000" lon="6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63159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Sky Guide</a:t>
            </a:r>
            <a:r>
              <a:rPr kumimoji="1" lang="ko-KR" altLang="en-US" b="1" dirty="0">
                <a:latin typeface="+mn-ea"/>
              </a:rPr>
              <a:t> 무료 기능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82DA8-3641-4245-B766-32F06938381D}"/>
              </a:ext>
            </a:extLst>
          </p:cNvPr>
          <p:cNvSpPr txBox="1"/>
          <p:nvPr/>
        </p:nvSpPr>
        <p:spPr>
          <a:xfrm>
            <a:off x="1174173" y="2043545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위치를 기반으로 한 천체 관측</a:t>
            </a:r>
            <a:r>
              <a:rPr kumimoji="1" lang="en-US" altLang="ko-KR" dirty="0"/>
              <a:t>(</a:t>
            </a:r>
            <a:r>
              <a:rPr kumimoji="1" lang="ko-KR" altLang="en-US" dirty="0"/>
              <a:t>황도 </a:t>
            </a:r>
            <a:r>
              <a:rPr kumimoji="1" lang="en-US" altLang="ko-KR" dirty="0"/>
              <a:t>12</a:t>
            </a:r>
            <a:r>
              <a:rPr kumimoji="1" lang="ko-KR" altLang="en-US" dirty="0"/>
              <a:t>궁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7FAA0-46A3-B140-94E3-77D587F8DB50}"/>
              </a:ext>
            </a:extLst>
          </p:cNvPr>
          <p:cNvSpPr txBox="1"/>
          <p:nvPr/>
        </p:nvSpPr>
        <p:spPr>
          <a:xfrm>
            <a:off x="1174173" y="3144981"/>
            <a:ext cx="386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</a:t>
            </a:r>
            <a:r>
              <a:rPr kumimoji="1" lang="ko-KR" altLang="en-US" dirty="0"/>
              <a:t> 천체 및 별자리에 대한 </a:t>
            </a:r>
            <a:r>
              <a:rPr kumimoji="1" lang="en-US" altLang="ko-KR" dirty="0"/>
              <a:t>information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71F7B-C3B3-D743-AD3A-302AC56A8074}"/>
              </a:ext>
            </a:extLst>
          </p:cNvPr>
          <p:cNvSpPr txBox="1"/>
          <p:nvPr/>
        </p:nvSpPr>
        <p:spPr>
          <a:xfrm>
            <a:off x="1174173" y="4204853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날짜별로</a:t>
            </a:r>
            <a:r>
              <a:rPr kumimoji="1" lang="ko-KR" altLang="en-US" dirty="0"/>
              <a:t> 관찰하기 좋은 </a:t>
            </a:r>
            <a:r>
              <a:rPr kumimoji="1" lang="ko-KR" altLang="en-US" dirty="0" err="1"/>
              <a:t>천체현상</a:t>
            </a:r>
            <a:r>
              <a:rPr kumimoji="1" lang="ko-KR" altLang="en-US" dirty="0"/>
              <a:t> 소개 및 설명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6250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b="1" dirty="0">
                <a:latin typeface="+mn-lt"/>
              </a:rPr>
              <a:t> </a:t>
            </a:r>
            <a:r>
              <a:rPr kumimoji="1" lang="ko-KR" altLang="en-US" sz="3600" b="1" dirty="0">
                <a:latin typeface="+mn-ea"/>
                <a:ea typeface="+mn-ea"/>
              </a:rPr>
              <a:t>제품 소개</a:t>
            </a:r>
            <a:endParaRPr kumimoji="1" lang="en-US" altLang="ko-KR" b="1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3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</a:t>
            </a:r>
            <a:r>
              <a:rPr kumimoji="1" lang="en-US" altLang="ko-KR" sz="1800" b="1" dirty="0">
                <a:latin typeface="+mn-ea"/>
              </a:rPr>
              <a:t>Sky Guide</a:t>
            </a:r>
            <a:r>
              <a:rPr kumimoji="1" lang="ko-KR" altLang="en-US" b="1" dirty="0">
                <a:latin typeface="+mn-ea"/>
              </a:rPr>
              <a:t> 유료 기능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82DA8-3641-4245-B766-32F06938381D}"/>
              </a:ext>
            </a:extLst>
          </p:cNvPr>
          <p:cNvSpPr txBox="1"/>
          <p:nvPr/>
        </p:nvSpPr>
        <p:spPr>
          <a:xfrm>
            <a:off x="1174173" y="2043545"/>
            <a:ext cx="6482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별자</a:t>
            </a:r>
            <a:r>
              <a:rPr kumimoji="1" lang="ko-KR" altLang="en-US" dirty="0"/>
              <a:t>리 및 천체 추가 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황도 </a:t>
            </a:r>
            <a:r>
              <a:rPr kumimoji="1" lang="en-US" altLang="ko-KR" dirty="0"/>
              <a:t>12</a:t>
            </a:r>
            <a:r>
              <a:rPr kumimoji="1" lang="ko-KR" altLang="en-US" dirty="0"/>
              <a:t>궁 </a:t>
            </a:r>
            <a:r>
              <a:rPr kumimoji="1" lang="en-US" altLang="ko-KR" dirty="0"/>
              <a:t>(12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국제천문연맹이 공인한 현대 별자리</a:t>
            </a:r>
            <a:r>
              <a:rPr kumimoji="1" lang="en-US" altLang="ko-KR" dirty="0"/>
              <a:t>(88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))</a:t>
            </a:r>
          </a:p>
          <a:p>
            <a:r>
              <a:rPr kumimoji="1" lang="en-US" altLang="ko-KR" dirty="0"/>
              <a:t>17</a:t>
            </a:r>
            <a:r>
              <a:rPr kumimoji="1" lang="ko-KR" altLang="en-US" dirty="0"/>
              <a:t>만개의 천체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1700</a:t>
            </a:r>
            <a:r>
              <a:rPr kumimoji="1" lang="ko-KR" altLang="en-US" dirty="0"/>
              <a:t>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17</a:t>
            </a:r>
            <a:r>
              <a:rPr kumimoji="1" lang="ko-KR" altLang="en-US" dirty="0"/>
              <a:t>억 개의 천체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71F7B-C3B3-D743-AD3A-302AC56A8074}"/>
              </a:ext>
            </a:extLst>
          </p:cNvPr>
          <p:cNvSpPr txBox="1"/>
          <p:nvPr/>
        </p:nvSpPr>
        <p:spPr>
          <a:xfrm>
            <a:off x="1174173" y="3291364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소행성 및 유성우 예측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3BDE7-FD5F-7C4B-BAA8-66A453528871}"/>
              </a:ext>
            </a:extLst>
          </p:cNvPr>
          <p:cNvSpPr txBox="1"/>
          <p:nvPr/>
        </p:nvSpPr>
        <p:spPr>
          <a:xfrm>
            <a:off x="1174173" y="4559055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100,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배 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7633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별자리가 잘 보이지 않는 현대 사회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77617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43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2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천체 관측 기술의 발전으로 지속적인 천체 추가 가능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5434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lt"/>
              </a:rPr>
              <a:t>Sky Guide</a:t>
            </a:r>
            <a:r>
              <a:rPr kumimoji="1" lang="ko-KR" altLang="en-US" sz="3600" b="1" dirty="0">
                <a:latin typeface="+mj-ea"/>
              </a:rPr>
              <a:t>의 강점</a:t>
            </a:r>
            <a:endParaRPr kumimoji="1" lang="en-US" altLang="ko-KR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2" y="1349724"/>
            <a:ext cx="999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+mn-ea"/>
              </a:rPr>
              <a:t>3</a:t>
            </a:r>
            <a:r>
              <a:rPr kumimoji="1" lang="en-US" altLang="ko-KR" sz="1800" b="1" dirty="0">
                <a:latin typeface="+mn-ea"/>
              </a:rPr>
              <a:t>.</a:t>
            </a:r>
            <a:r>
              <a:rPr kumimoji="1" lang="ko-KR" altLang="en-US" sz="1800" b="1" dirty="0">
                <a:latin typeface="+mn-ea"/>
              </a:rPr>
              <a:t> 일론 </a:t>
            </a:r>
            <a:r>
              <a:rPr kumimoji="1" lang="ko-KR" altLang="en-US" sz="1800" b="1" dirty="0" err="1">
                <a:latin typeface="+mn-ea"/>
              </a:rPr>
              <a:t>머스크</a:t>
            </a:r>
            <a:r>
              <a:rPr kumimoji="1" lang="ko-KR" altLang="en-US" sz="1800" b="1" dirty="0">
                <a:latin typeface="+mn-ea"/>
              </a:rPr>
              <a:t> 및 </a:t>
            </a:r>
            <a:r>
              <a:rPr kumimoji="1" lang="en-US" altLang="ko-KR" sz="1800" b="1" dirty="0">
                <a:latin typeface="+mn-ea"/>
              </a:rPr>
              <a:t>Space </a:t>
            </a:r>
            <a:r>
              <a:rPr kumimoji="1" lang="en-US" altLang="ko-KR" b="1" dirty="0">
                <a:latin typeface="+mn-ea"/>
              </a:rPr>
              <a:t>X,</a:t>
            </a:r>
            <a:r>
              <a:rPr kumimoji="1" lang="ko-KR" altLang="en-US" b="1" dirty="0">
                <a:latin typeface="+mn-ea"/>
              </a:rPr>
              <a:t> 나로호</a:t>
            </a:r>
            <a:r>
              <a:rPr kumimoji="1" lang="en-US" altLang="ko-KR" b="1" dirty="0">
                <a:latin typeface="+mn-ea"/>
              </a:rPr>
              <a:t>, </a:t>
            </a:r>
            <a:r>
              <a:rPr kumimoji="1" lang="ko-KR" altLang="en-US" b="1" dirty="0" err="1">
                <a:latin typeface="+mn-ea"/>
              </a:rPr>
              <a:t>누리호</a:t>
            </a:r>
            <a:r>
              <a:rPr kumimoji="1" lang="ko-KR" altLang="en-US" b="1" dirty="0">
                <a:latin typeface="+mn-ea"/>
              </a:rPr>
              <a:t> 등 일반 대중들도 우주에 대한 관심도 상승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639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70E0818-6A36-5D4C-8388-194CC1D4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10515600" cy="67659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>
                <a:latin typeface="+mn-lt"/>
              </a:rPr>
              <a:t>개선 기회</a:t>
            </a:r>
            <a:endParaRPr kumimoji="1" lang="en-US" altLang="ko-KR" sz="32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B9488-16B6-D148-B0C7-B2FE01264C09}"/>
              </a:ext>
            </a:extLst>
          </p:cNvPr>
          <p:cNvSpPr txBox="1"/>
          <p:nvPr/>
        </p:nvSpPr>
        <p:spPr>
          <a:xfrm>
            <a:off x="1174173" y="1349724"/>
            <a:ext cx="613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+mn-ea"/>
              </a:rPr>
              <a:t>1.</a:t>
            </a:r>
            <a:r>
              <a:rPr kumimoji="1" lang="ko-KR" altLang="en-US" sz="1800" b="1" dirty="0">
                <a:latin typeface="+mn-ea"/>
              </a:rPr>
              <a:t> 학교 수업과 연계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348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283</Words>
  <Application>Microsoft Macintosh PowerPoint</Application>
  <PresentationFormat>와이드스크린</PresentationFormat>
  <Paragraphs>47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Office 테마</vt:lpstr>
      <vt:lpstr>Sky Guide</vt:lpstr>
      <vt:lpstr>Contents</vt:lpstr>
      <vt:lpstr>Sky Guide 제품 소개</vt:lpstr>
      <vt:lpstr>Sky Guide 제품 소개</vt:lpstr>
      <vt:lpstr>Sky Guide 제품 소개</vt:lpstr>
      <vt:lpstr>Sky Guide의 강점</vt:lpstr>
      <vt:lpstr>Sky Guide의 강점</vt:lpstr>
      <vt:lpstr>Sky Guide의 강점</vt:lpstr>
      <vt:lpstr>개선 기회</vt:lpstr>
      <vt:lpstr>개선 기회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Gather Town Virtual Office</dc:title>
  <dc:creator>김지섭</dc:creator>
  <cp:lastModifiedBy>김지섭</cp:lastModifiedBy>
  <cp:revision>2</cp:revision>
  <dcterms:created xsi:type="dcterms:W3CDTF">2021-11-15T07:06:11Z</dcterms:created>
  <dcterms:modified xsi:type="dcterms:W3CDTF">2021-11-22T07:55:24Z</dcterms:modified>
</cp:coreProperties>
</file>